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autoCompressPictures="0">
  <p:sldMasterIdLst>
    <p:sldMasterId id="2147483746" r:id="rId62"/>
    <p:sldMasterId id="2147483747" r:id="rId64"/>
    <p:sldMasterId id="2147483748" r:id="rId66"/>
    <p:sldMasterId id="2147483749" r:id="rId68"/>
  </p:sldMasterIdLst>
  <p:notesMasterIdLst>
    <p:notesMasterId r:id="rId70"/>
  </p:notesMasterIdLst>
  <p:sldIdLst>
    <p:sldId id="259" r:id="rId72"/>
    <p:sldId id="270" r:id="rId74"/>
    <p:sldId id="260" r:id="rId75"/>
    <p:sldId id="285" r:id="rId77"/>
    <p:sldId id="286" r:id="rId79"/>
    <p:sldId id="287" r:id="rId80"/>
    <p:sldId id="288" r:id="rId82"/>
    <p:sldId id="272" r:id="rId83"/>
    <p:sldId id="289" r:id="rId85"/>
    <p:sldId id="290" r:id="rId87"/>
    <p:sldId id="283" r:id="rId89"/>
    <p:sldId id="284" r:id="rId90"/>
    <p:sldId id="276" r:id="rId91"/>
    <p:sldId id="277" r:id="rId92"/>
    <p:sldId id="279" r:id="rId93"/>
    <p:sldId id="278" r:id="rId95"/>
    <p:sldId id="292" r:id="rId9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34" charset="-127">
        <p:regular r:id="rId8"/>
        <p:bold r:id="rId5"/>
      </p:font>
    </p:embeddedFont>
    <p:embeddedFont>
      <p:font typeface="Calibri" panose="020F0502020204030204" pitchFamily="34" charset="0">
        <p:regular r:id="rId15"/>
        <p:bold r:id="rId1"/>
        <p:italic r:id="rId12"/>
        <p:boldItalic r:id="rId9"/>
      </p:font>
    </p:embeddedFont>
    <p:embeddedFont>
      <p:font typeface="Calibri Light" panose="020F0302020204030204" pitchFamily="34" charset="0">
        <p:regular r:id="rId4"/>
        <p:italic r:id="rId13"/>
      </p:font>
    </p:embeddedFont>
    <p:embeddedFont>
      <p:font typeface="Pretendard" panose="02000503000000020004" pitchFamily="2" charset="-127">
        <p:regular r:id="rId11"/>
        <p:bold r:id="rId6"/>
      </p:font>
    </p:embeddedFont>
    <p:embeddedFont>
      <p:font typeface="Pretendard Black" panose="02000503000000020004" pitchFamily="2" charset="-127">
        <p:bold r:id="rId16"/>
      </p:font>
    </p:embeddedFont>
    <p:embeddedFont>
      <p:font typeface="Pretendard ExtraBold" panose="02000503000000020004" pitchFamily="2" charset="-127">
        <p:bold r:id="rId2"/>
      </p:font>
    </p:embeddedFont>
    <p:embeddedFont>
      <p:font typeface="Pretendard Light" panose="02000403000000020004" pitchFamily="2" charset="-127">
        <p:regular r:id="rId14"/>
      </p:font>
    </p:embeddedFont>
    <p:embeddedFont>
      <p:font typeface="Pretendard Medium" panose="02000503000000020004" pitchFamily="2" charset="-127">
        <p:regular r:id="rId10"/>
      </p:font>
    </p:embeddedFont>
    <p:embeddedFont>
      <p:font typeface="Pretendard SemiBold" panose="02000503000000020004" pitchFamily="2" charset="-127">
        <p:regular r:id="rId7"/>
        <p:bold r:id="rId1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EEFF0"/>
    <a:srgbClr val="81DCD1"/>
    <a:srgbClr val="81DED3"/>
    <a:srgbClr val="37C5B4"/>
    <a:srgbClr val="37A4C5"/>
    <a:srgbClr val="8E8E8E"/>
    <a:srgbClr val="EFECE1"/>
    <a:srgbClr val="EBEBEB"/>
    <a:srgbClr val="DA0000"/>
    <a:srgbClr val="1E1E1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7352"/>
    <p:restoredTop sz="93323"/>
  </p:normalViewPr>
  <p:slideViewPr>
    <p:cSldViewPr snapToGrid="0" snapToObjects="1">
      <p:cViewPr varScale="1">
        <p:scale>
          <a:sx n="99" d="100"/>
          <a:sy n="99" d="100"/>
        </p:scale>
        <p:origin x="864" y="176"/>
      </p:cViewPr>
      <p:guideLst>
        <p:guide orient="horz" pos="2127"/>
        <p:guide pos="38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12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7.fntdata"></Relationship><Relationship Id="rId5" Type="http://schemas.openxmlformats.org/officeDocument/2006/relationships/font" Target="fonts/font2.fntdata"></Relationship><Relationship Id="rId6" Type="http://schemas.openxmlformats.org/officeDocument/2006/relationships/font" Target="fonts/font10.fntdata"></Relationship><Relationship Id="rId7" Type="http://schemas.openxmlformats.org/officeDocument/2006/relationships/font" Target="fonts/font15.fntdata"></Relationship><Relationship Id="rId8" Type="http://schemas.openxmlformats.org/officeDocument/2006/relationships/font" Target="fonts/font1.fntdata"></Relationship><Relationship Id="rId9" Type="http://schemas.openxmlformats.org/officeDocument/2006/relationships/font" Target="fonts/font6.fntdata"></Relationship><Relationship Id="rId10" Type="http://schemas.openxmlformats.org/officeDocument/2006/relationships/font" Target="fonts/font14.fntdata"></Relationship><Relationship Id="rId11" Type="http://schemas.openxmlformats.org/officeDocument/2006/relationships/font" Target="fonts/font9.fntdata"></Relationship><Relationship Id="rId12" Type="http://schemas.openxmlformats.org/officeDocument/2006/relationships/font" Target="fonts/font5.fntdata"></Relationship><Relationship Id="rId13" Type="http://schemas.openxmlformats.org/officeDocument/2006/relationships/font" Target="fonts/font8.fntdata"></Relationship><Relationship Id="rId14" Type="http://schemas.openxmlformats.org/officeDocument/2006/relationships/font" Target="fonts/font13.fntdata"></Relationship><Relationship Id="rId15" Type="http://schemas.openxmlformats.org/officeDocument/2006/relationships/font" Target="fonts/font3.fntdata"></Relationship><Relationship Id="rId16" Type="http://schemas.openxmlformats.org/officeDocument/2006/relationships/font" Target="fonts/font11.fntdata"></Relationship><Relationship Id="rId17" Type="http://schemas.openxmlformats.org/officeDocument/2006/relationships/font" Target="fonts/font16.fntdata"></Relationship><Relationship Id="rId62" Type="http://schemas.openxmlformats.org/officeDocument/2006/relationships/slideMaster" Target="slideMasters/slideMaster1.xml"></Relationship><Relationship Id="rId63" Type="http://schemas.openxmlformats.org/officeDocument/2006/relationships/theme" Target="theme/theme1.xml"></Relationship><Relationship Id="rId64" Type="http://schemas.openxmlformats.org/officeDocument/2006/relationships/slideMaster" Target="slideMasters/slideMaster2.xml"></Relationship><Relationship Id="rId66" Type="http://schemas.openxmlformats.org/officeDocument/2006/relationships/slideMaster" Target="slideMasters/slideMaster3.xml"></Relationship><Relationship Id="rId68" Type="http://schemas.openxmlformats.org/officeDocument/2006/relationships/slideMaster" Target="slideMasters/slideMaster4.xml"></Relationship><Relationship Id="rId70" Type="http://schemas.openxmlformats.org/officeDocument/2006/relationships/notesMaster" Target="notesMasters/notesMaster1.xml"></Relationship><Relationship Id="rId72" Type="http://schemas.openxmlformats.org/officeDocument/2006/relationships/slide" Target="slides/slide1.xml"></Relationship><Relationship Id="rId74" Type="http://schemas.openxmlformats.org/officeDocument/2006/relationships/slide" Target="slides/slide2.xml"></Relationship><Relationship Id="rId75" Type="http://schemas.openxmlformats.org/officeDocument/2006/relationships/slide" Target="slides/slide3.xml"></Relationship><Relationship Id="rId77" Type="http://schemas.openxmlformats.org/officeDocument/2006/relationships/slide" Target="slides/slide4.xml"></Relationship><Relationship Id="rId79" Type="http://schemas.openxmlformats.org/officeDocument/2006/relationships/slide" Target="slides/slide5.xml"></Relationship><Relationship Id="rId80" Type="http://schemas.openxmlformats.org/officeDocument/2006/relationships/slide" Target="slides/slide6.xml"></Relationship><Relationship Id="rId82" Type="http://schemas.openxmlformats.org/officeDocument/2006/relationships/slide" Target="slides/slide7.xml"></Relationship><Relationship Id="rId83" Type="http://schemas.openxmlformats.org/officeDocument/2006/relationships/slide" Target="slides/slide8.xml"></Relationship><Relationship Id="rId85" Type="http://schemas.openxmlformats.org/officeDocument/2006/relationships/slide" Target="slides/slide9.xml"></Relationship><Relationship Id="rId87" Type="http://schemas.openxmlformats.org/officeDocument/2006/relationships/slide" Target="slides/slide10.xml"></Relationship><Relationship Id="rId89" Type="http://schemas.openxmlformats.org/officeDocument/2006/relationships/slide" Target="slides/slide11.xml"></Relationship><Relationship Id="rId90" Type="http://schemas.openxmlformats.org/officeDocument/2006/relationships/slide" Target="slides/slide12.xml"></Relationship><Relationship Id="rId91" Type="http://schemas.openxmlformats.org/officeDocument/2006/relationships/slide" Target="slides/slide13.xml"></Relationship><Relationship Id="rId92" Type="http://schemas.openxmlformats.org/officeDocument/2006/relationships/slide" Target="slides/slide14.xml"></Relationship><Relationship Id="rId93" Type="http://schemas.openxmlformats.org/officeDocument/2006/relationships/slide" Target="slides/slide15.xml"></Relationship><Relationship Id="rId95" Type="http://schemas.openxmlformats.org/officeDocument/2006/relationships/slide" Target="slides/slide16.xml"></Relationship><Relationship Id="rId97" Type="http://schemas.openxmlformats.org/officeDocument/2006/relationships/slide" Target="slides/slide17.xml"></Relationship><Relationship Id="rId100" Type="http://schemas.openxmlformats.org/officeDocument/2006/relationships/viewProps" Target="viewProps.xml"></Relationship><Relationship Id="rId101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301099296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40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400" b="0" i="0" u="none" baseline="0">
                <a:solidFill>
                  <a:srgbClr val="595959"/>
                </a:solidFill>
                <a:latin typeface="Calibri"/>
                <a:ea typeface="Calibri"/>
              </a:rPr>
              <a:t>서울 및 전남 어르신 일자리 예산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ln w="28575" cap="flat">
              <a:solidFill>
                <a:srgbClr val="4472C4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4472C4">
                  <a:alpha val="99607"/>
                </a:srgbClr>
              </a:solidFill>
              <a:ln w="9525" cap="flat">
                <a:solidFill>
                  <a:srgbClr val="4472C4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spPr>
              <a:ln w="28575" cap="flat">
                <a:solidFill>
                  <a:srgbClr val="4472C4">
                    <a:alpha val="99607"/>
                  </a:srgbClr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147678602150</c:v>
                </c:pt>
                <c:pt idx="1">
                  <c:v>187068535057</c:v>
                </c:pt>
                <c:pt idx="2">
                  <c:v>204975881790</c:v>
                </c:pt>
                <c:pt idx="3">
                  <c:v>212300841540</c:v>
                </c:pt>
                <c:pt idx="4">
                  <c:v>185484142000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B36-AD4E-B992-2CABE96E43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전남</c:v>
                </c:pt>
              </c:strCache>
            </c:strRef>
          </c:tx>
          <c:spPr>
            <a:ln w="28575" cap="flat">
              <a:solidFill>
                <a:srgbClr val="ED7D31">
                  <a:alpha val="99607"/>
                </a:srgbClr>
              </a:solidFill>
              <a:round/>
            </a:ln>
          </c:spPr>
          <c:marker>
            <c:symbol val="circle"/>
            <c:size val="5"/>
            <c:spPr>
              <a:solidFill>
                <a:srgbClr val="ED7D31">
                  <a:alpha val="99607"/>
                </a:srgbClr>
              </a:solidFill>
              <a:ln w="9525" cap="flat">
                <a:solidFill>
                  <a:srgbClr val="ED7D31">
                    <a:alpha val="99607"/>
                  </a:srgbClr>
                </a:solidFill>
                <a:round/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C-8B36-AD4E-B992-2CABE96E43F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E-8B36-AD4E-B992-2CABE96E43F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0-8B36-AD4E-B992-2CABE96E43F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2-8B36-AD4E-B992-2CABE96E43F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14-8B36-AD4E-B992-2CABE96E43F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61707681000</c:v>
                </c:pt>
                <c:pt idx="1">
                  <c:v>84413777180</c:v>
                </c:pt>
                <c:pt idx="2">
                  <c:v>111663754710</c:v>
                </c:pt>
                <c:pt idx="3">
                  <c:v>117796924880</c:v>
                </c:pt>
                <c:pt idx="4">
                  <c:v>124775434760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B36-AD4E-B992-2CABE96E4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1"/>
        <c:axId val="2222"/>
      </c:lineChart>
      <c:catAx>
        <c:axId val="1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>
              <a:solidFill>
                <a:srgbClr val="D9D9D9">
                  <a:alpha val="99607"/>
                </a:srgbClr>
              </a:solidFill>
              <a:round/>
            </a:ln>
          </c:spPr>
        </c:majorGridlines>
        <c:title>
          <c:tx>
            <c:rich>
              <a:bodyPr rot="0" vert="eaVert" anchor="ctr" anchorCtr="0"/>
              <a:lstStyle/>
              <a:p>
                <a:pPr>
                  <a:defRPr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defRPr>
                </a:pPr>
                <a:r>
                  <a:rPr lang="ko-KR" altLang="en-US" sz="1000" b="0" i="0" u="none" baseline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단위(백만원)</a:t>
                </a:r>
              </a:p>
            </c:rich>
          </c:tx>
          <c:overlay val="0"/>
          <c:spPr>
            <a:noFill/>
            <a:ln>
              <a:noFill/>
              <a:round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 rot="0" vert="horz" anchor="ctr" anchorCtr="1"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595959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22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2031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565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16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07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83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7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12/13/23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tiff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1.jpe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2.jpeg"></Relationship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image" Target="../media/image13.jpeg"></Relationship><Relationship Id="rId1" Type="http://schemas.openxmlformats.org/officeDocument/2006/relationships/slideLayout" Target="../slideLayouts/slideLayout2.xml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7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4.jpe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4.jpe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2.xml"></Relationship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jpe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35.xml"></Relationship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8.jpe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jpe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0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D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F8217-2F7B-9C47-B251-6F40F5A5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5018"/>
            <a:ext cx="3924300" cy="2755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560195"/>
            <a:ext cx="114814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9775190" y="5045075"/>
            <a:ext cx="1632585" cy="292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G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u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  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j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e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c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t</a:t>
            </a:r>
            <a:endParaRPr lang="ko-KR" altLang="en-US" sz="1300">
              <a:solidFill>
                <a:srgbClr val="FDFAED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4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2팀</a:t>
            </a:r>
            <a:endParaRPr lang="ko-KR" altLang="en-US" sz="190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1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9BEF48-CDC8-B540-9F06-6D83557F8A48}"/>
              </a:ext>
            </a:extLst>
          </p:cNvPr>
          <p:cNvGrpSpPr/>
          <p:nvPr/>
        </p:nvGrpSpPr>
        <p:grpSpPr>
          <a:xfrm>
            <a:off x="742106" y="1494790"/>
            <a:ext cx="6093754" cy="2756707"/>
            <a:chOff x="742106" y="1494790"/>
            <a:chExt cx="6762844" cy="30593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289389-6C5E-1F48-B6D3-E4BCD6E82EAE}"/>
                </a:ext>
              </a:extLst>
            </p:cNvPr>
            <p:cNvSpPr/>
            <p:nvPr/>
          </p:nvSpPr>
          <p:spPr>
            <a:xfrm>
              <a:off x="742106" y="1494790"/>
              <a:ext cx="6762844" cy="3059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E83815-079E-9646-8002-B5426ED90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2189" y="1494790"/>
              <a:ext cx="2110412" cy="305939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743D00-CAD7-9D40-B791-6FC9C8F8F3EE}"/>
                </a:ext>
              </a:extLst>
            </p:cNvPr>
            <p:cNvSpPr txBox="1"/>
            <p:nvPr/>
          </p:nvSpPr>
          <p:spPr>
            <a:xfrm>
              <a:off x="4618990" y="2628781"/>
              <a:ext cx="1678665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정책 한눈에 보기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CE9FAD-7969-8546-AA4E-B414577780FD}"/>
              </a:ext>
            </a:extLst>
          </p:cNvPr>
          <p:cNvGrpSpPr/>
          <p:nvPr/>
        </p:nvGrpSpPr>
        <p:grpSpPr>
          <a:xfrm>
            <a:off x="742106" y="4101293"/>
            <a:ext cx="6093754" cy="2756707"/>
            <a:chOff x="742106" y="4554182"/>
            <a:chExt cx="6762844" cy="305939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F24C40-F21D-F246-9E84-B8F6BA09F96A}"/>
                </a:ext>
              </a:extLst>
            </p:cNvPr>
            <p:cNvSpPr/>
            <p:nvPr/>
          </p:nvSpPr>
          <p:spPr>
            <a:xfrm>
              <a:off x="742106" y="4554182"/>
              <a:ext cx="6762844" cy="3059392"/>
            </a:xfrm>
            <a:prstGeom prst="rect">
              <a:avLst/>
            </a:prstGeom>
            <a:solidFill>
              <a:srgbClr val="EEE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B192056-91EC-1C40-9E67-C4F2B295A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79899" y="4576298"/>
              <a:ext cx="1981201" cy="292809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33B7A4-8546-2D4A-BE2F-1B269AC02E77}"/>
                </a:ext>
              </a:extLst>
            </p:cNvPr>
            <p:cNvSpPr txBox="1"/>
            <p:nvPr/>
          </p:nvSpPr>
          <p:spPr>
            <a:xfrm>
              <a:off x="2199005" y="5637373"/>
              <a:ext cx="151515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서울과 전남 지역의</a:t>
              </a:r>
              <a:endPara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b="1" dirty="0"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기대 수명 예측</a:t>
              </a:r>
              <a:endParaRPr kumimoji="1"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  <a:p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ko-KR" altLang="en-US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 설명</a:t>
              </a:r>
              <a:r>
                <a: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</a:p>
          </p:txBody>
        </p:sp>
      </p:grp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71145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2-3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555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정책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기대 수명 예측 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548994"/>
                  </a:ext>
                </a:extLst>
              </a:tr>
            </a:tbl>
          </a:graphicData>
        </a:graphic>
      </p:graphicFrame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4365421" y="205376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1" name="도형 4">
            <a:extLst>
              <a:ext uri="{FF2B5EF4-FFF2-40B4-BE49-F238E27FC236}">
                <a16:creationId xmlns:a16="http://schemas.microsoft.com/office/drawing/2014/main" id="{B63A401E-0B0C-B944-AA7D-0F4AA8438367}"/>
              </a:ext>
            </a:extLst>
          </p:cNvPr>
          <p:cNvSpPr>
            <a:spLocks/>
          </p:cNvSpPr>
          <p:nvPr/>
        </p:nvSpPr>
        <p:spPr>
          <a:xfrm>
            <a:off x="2144860" y="4595778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AB66EA-0AA5-2542-B91F-74AE657CB741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B0AFABE1-C668-EE44-8B6A-F6294761F9F6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0A35BD-045F-FF4E-B564-1FBA38666AA7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95A23A-1931-EA42-AD4D-0972F9418E2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28" name="직선 연결선[R] 55">
              <a:extLst>
                <a:ext uri="{FF2B5EF4-FFF2-40B4-BE49-F238E27FC236}">
                  <a16:creationId xmlns:a16="http://schemas.microsoft.com/office/drawing/2014/main" id="{4FD3D778-BBFA-D642-9AB7-51D2ADBA3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44798A-B8BF-EB45-AA7A-6CF7A76F54A5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A74255D-DD16-E44C-8A69-586B8092C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75E0389-2B33-D64D-9D36-196171FC64D1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9848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-1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일자리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정책 클릭시 구현 화면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각 정책 버튼 클릭시 해당 지역 정책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정책 클릭시 각 정책에 대한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EEBFF43E-EAC8-EA49-BC2C-6A14817C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3879"/>
              </p:ext>
            </p:extLst>
          </p:nvPr>
        </p:nvGraphicFramePr>
        <p:xfrm>
          <a:off x="2898327" y="3602934"/>
          <a:ext cx="4470182" cy="273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47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02804408"/>
                    </a:ext>
                  </a:extLst>
                </a:gridCol>
                <a:gridCol w="1017587">
                  <a:extLst>
                    <a:ext uri="{9D8B030D-6E8A-4147-A177-3AD203B41FA5}">
                      <a16:colId xmlns:a16="http://schemas.microsoft.com/office/drawing/2014/main" val="3145004973"/>
                    </a:ext>
                  </a:extLst>
                </a:gridCol>
                <a:gridCol w="775395">
                  <a:extLst>
                    <a:ext uri="{9D8B030D-6E8A-4147-A177-3AD203B41FA5}">
                      <a16:colId xmlns:a16="http://schemas.microsoft.com/office/drawing/2014/main" val="844839849"/>
                    </a:ext>
                  </a:extLst>
                </a:gridCol>
              </a:tblGrid>
              <a:tr h="31882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사업내용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일자리 예시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지원내용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604597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취약어르신가정 방문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활동비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만원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운영기간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평균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개월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참여자 활동시간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30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시간 이상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  <a:tr h="604598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지원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대상 필요 서비스 제공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장애인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한부모 가족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95541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공공시설 봉사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공익서비스 제공을 위한 지원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학교급식 지원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도서관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4082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경륜전수활동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어르신의 경험과 지식을  공유하는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문화공연 및 체험활동 지원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9870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>
            <a:spLocks/>
          </p:cNvSpPr>
          <p:nvPr/>
        </p:nvSpPr>
        <p:spPr>
          <a:xfrm>
            <a:off x="4427855" y="305943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전남 정책</a:t>
            </a: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3086100" y="306324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latin typeface="Pretendard Medium" charset="0"/>
                <a:ea typeface="Pretendard Medium" charset="0"/>
                <a:cs typeface="Pretendard Medium" charset="0"/>
              </a:rPr>
              <a:t>서울 정책</a:t>
            </a: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5761990" y="3066415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예산 비교</a:t>
            </a:r>
          </a:p>
        </p:txBody>
      </p:sp>
      <p:sp>
        <p:nvSpPr>
          <p:cNvPr id="45" name="도형 6"/>
          <p:cNvSpPr>
            <a:spLocks/>
          </p:cNvSpPr>
          <p:nvPr/>
        </p:nvSpPr>
        <p:spPr>
          <a:xfrm>
            <a:off x="4201505" y="2492375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46" name="도형 7"/>
          <p:cNvSpPr>
            <a:spLocks/>
          </p:cNvSpPr>
          <p:nvPr/>
        </p:nvSpPr>
        <p:spPr>
          <a:xfrm>
            <a:off x="761972" y="395148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latin typeface="Pretendard SemiBold" charset="0"/>
                <a:ea typeface="Pretendard SemiBold" charset="0"/>
                <a:cs typeface="Pretendard SemiBold" charset="0"/>
              </a:rPr>
              <a:t>2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2849246" y="3100567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  <a:cs typeface="Pretendard SemiBold" charset="0"/>
              </a:rPr>
              <a:t>3</a:t>
            </a:r>
            <a:endParaRPr lang="ko-KR" altLang="en-US" b="1" dirty="0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5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30EF8B-70C5-5F43-BCBD-5948B40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8B2CCFE-397F-0F43-96D0-EDE5A915A577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6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예산 비교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그래프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서울 및 전남 어르신 일자리 예산 비교 차트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0544DCC-4464-FB41-8ADF-C46AB080506B}"/>
              </a:ext>
            </a:extLst>
          </p:cNvPr>
          <p:cNvSpPr/>
          <p:nvPr/>
        </p:nvSpPr>
        <p:spPr>
          <a:xfrm>
            <a:off x="2799715" y="3744595"/>
            <a:ext cx="4603115" cy="2726055"/>
          </a:xfrm>
          <a:prstGeom prst="roundRect">
            <a:avLst/>
          </a:prstGeom>
          <a:solidFill>
            <a:srgbClr val="EFECE1"/>
          </a:solidFill>
          <a:ln>
            <a:solidFill>
              <a:srgbClr val="EF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9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953637"/>
              </p:ext>
            </p:extLst>
          </p:nvPr>
        </p:nvGraphicFramePr>
        <p:xfrm>
          <a:off x="2704900" y="3803088"/>
          <a:ext cx="4802250" cy="2609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3B3EBD5-6D3B-A248-A393-EEEAD99C0FFA}"/>
              </a:ext>
            </a:extLst>
          </p:cNvPr>
          <p:cNvSpPr/>
          <p:nvPr/>
        </p:nvSpPr>
        <p:spPr>
          <a:xfrm>
            <a:off x="5973127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예산 비교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4383975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전남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2794823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4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704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-2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어르신 일자리 -&gt; 예산 비교 버튼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36F96F-4B28-4C47-985F-65B73D9647B7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D87608E0-923D-4740-8C88-157AD3D685E0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99C5B7-F3B4-DA42-B3E3-2CD246F08844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F96942-1F80-9F44-851F-A0A643B66A34}"/>
                </a:ext>
              </a:extLst>
            </p:cNvPr>
            <p:cNvSpPr txBox="1"/>
            <p:nvPr/>
          </p:nvSpPr>
          <p:spPr>
            <a:xfrm>
              <a:off x="928370" y="4333118"/>
              <a:ext cx="1632585" cy="16312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  <a:endParaRPr lang="en-US" altLang="ko-KR" sz="16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SNS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허브</a:t>
              </a:r>
            </a:p>
          </p:txBody>
        </p:sp>
        <p:cxnSp>
          <p:nvCxnSpPr>
            <p:cNvPr id="37" name="직선 연결선[R] 55">
              <a:extLst>
                <a:ext uri="{FF2B5EF4-FFF2-40B4-BE49-F238E27FC236}">
                  <a16:creationId xmlns:a16="http://schemas.microsoft.com/office/drawing/2014/main" id="{CAF86B46-9A72-474D-A303-18BDD86C9124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13FE37-727F-AC4F-8860-6DDB6F2FC3E0}"/>
                </a:ext>
              </a:extLst>
            </p:cNvPr>
            <p:cNvSpPr txBox="1"/>
            <p:nvPr/>
          </p:nvSpPr>
          <p:spPr>
            <a:xfrm>
              <a:off x="928370" y="3994663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어르신 일자리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35B00C2-248A-464C-ABAD-AA3B8F9CFFBE}"/>
              </a:ext>
            </a:extLst>
          </p:cNvPr>
          <p:cNvSpPr/>
          <p:nvPr/>
        </p:nvSpPr>
        <p:spPr>
          <a:xfrm>
            <a:off x="5750495" y="310145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E93214-36D7-8146-AB23-5324E1F8007A}"/>
              </a:ext>
            </a:extLst>
          </p:cNvPr>
          <p:cNvSpPr/>
          <p:nvPr/>
        </p:nvSpPr>
        <p:spPr>
          <a:xfrm>
            <a:off x="3431066" y="383952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51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4B8C44-A750-A443-82DE-22877E987160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15D2D9-6386-4F4C-8AD4-E12059EF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727E63F-D1A3-E644-869B-A7FBE20FA9E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566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SNS </a:t>
                      </a: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허브 서브 메뉴 클릭 후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지자체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sns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주소 허브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서브 메뉴에서 </a:t>
                      </a:r>
                      <a:r>
                        <a:rPr lang="en-US" altLang="ko-KR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허브 클릭시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아이콘 클릭시 각 지자체의 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로 바로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6C5DA81A-986E-F849-9B7C-6C1427D38CC5}"/>
              </a:ext>
            </a:extLst>
          </p:cNvPr>
          <p:cNvSpPr/>
          <p:nvPr/>
        </p:nvSpPr>
        <p:spPr>
          <a:xfrm>
            <a:off x="4240530" y="38766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8ADAD883-AC21-8E4C-91F7-6F1FF9517630}"/>
              </a:ext>
            </a:extLst>
          </p:cNvPr>
          <p:cNvSpPr txBox="1"/>
          <p:nvPr/>
        </p:nvSpPr>
        <p:spPr>
          <a:xfrm>
            <a:off x="2904490" y="3858895"/>
            <a:ext cx="13392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SNS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허브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id="{0BCFFF53-09C3-CA42-9FA9-DE25CA93F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853"/>
              </p:ext>
            </p:extLst>
          </p:nvPr>
        </p:nvGraphicFramePr>
        <p:xfrm>
          <a:off x="2971163" y="4398287"/>
          <a:ext cx="4246500" cy="1071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30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38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기관명</a:t>
                      </a:r>
                      <a:endParaRPr lang="ko-Kore-KR" altLang="en-US" sz="12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페이스북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블로그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인스타그램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유튜브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전라남도</a:t>
                      </a:r>
                      <a:endParaRPr lang="ko-Kore-KR" altLang="en-US" sz="12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서울시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B720F88-12C4-734A-873D-E0201503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4782820"/>
            <a:ext cx="298450" cy="298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A492B4-E8C4-854A-A339-E8E1E44C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4782820"/>
            <a:ext cx="298450" cy="29845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378B0EA-FA72-8440-9BF1-063DBDFA95BC}"/>
              </a:ext>
            </a:extLst>
          </p:cNvPr>
          <p:cNvGrpSpPr/>
          <p:nvPr/>
        </p:nvGrpSpPr>
        <p:grpSpPr>
          <a:xfrm>
            <a:off x="6638290" y="4782185"/>
            <a:ext cx="299085" cy="299085"/>
            <a:chOff x="6638290" y="4782185"/>
            <a:chExt cx="299085" cy="29908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C7F2C54-FC63-B64C-9F92-70C84C22ACB5}"/>
                </a:ext>
              </a:extLst>
            </p:cNvPr>
            <p:cNvSpPr/>
            <p:nvPr/>
          </p:nvSpPr>
          <p:spPr>
            <a:xfrm>
              <a:off x="6638290" y="478218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846FBB9B-A096-5940-9759-31237D870880}"/>
                </a:ext>
              </a:extLst>
            </p:cNvPr>
            <p:cNvSpPr/>
            <p:nvPr/>
          </p:nvSpPr>
          <p:spPr>
            <a:xfrm rot="5400000">
              <a:off x="6732905" y="486410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3004D7-ECEB-6844-A38A-E4D04D353E7C}"/>
              </a:ext>
            </a:extLst>
          </p:cNvPr>
          <p:cNvSpPr/>
          <p:nvPr/>
        </p:nvSpPr>
        <p:spPr>
          <a:xfrm>
            <a:off x="4985385" y="478218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9B2AB64-4BE9-A444-AFAA-85862B1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5135880"/>
            <a:ext cx="298450" cy="2984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52B8DF-A11D-C842-9426-2D3EBC73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5135880"/>
            <a:ext cx="298450" cy="29845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8FB338-42AF-4342-B29F-ED9C1CF7969D}"/>
              </a:ext>
            </a:extLst>
          </p:cNvPr>
          <p:cNvGrpSpPr/>
          <p:nvPr/>
        </p:nvGrpSpPr>
        <p:grpSpPr>
          <a:xfrm>
            <a:off x="6638290" y="5135245"/>
            <a:ext cx="299085" cy="299085"/>
            <a:chOff x="6638290" y="5135245"/>
            <a:chExt cx="299085" cy="29908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09A0CD7-D169-EB41-8004-2D82C2F23D67}"/>
                </a:ext>
              </a:extLst>
            </p:cNvPr>
            <p:cNvSpPr/>
            <p:nvPr/>
          </p:nvSpPr>
          <p:spPr>
            <a:xfrm>
              <a:off x="6638290" y="513524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B614FEA7-062B-6040-A60B-AC8A95F8DD0E}"/>
                </a:ext>
              </a:extLst>
            </p:cNvPr>
            <p:cNvSpPr/>
            <p:nvPr/>
          </p:nvSpPr>
          <p:spPr>
            <a:xfrm rot="5400000">
              <a:off x="6732905" y="521716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0E2E4F0-6436-BA49-88A8-7694A3BB66A5}"/>
              </a:ext>
            </a:extLst>
          </p:cNvPr>
          <p:cNvSpPr/>
          <p:nvPr/>
        </p:nvSpPr>
        <p:spPr>
          <a:xfrm>
            <a:off x="4985385" y="513524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0E0398-E56D-E349-B221-284200A9B756}"/>
              </a:ext>
            </a:extLst>
          </p:cNvPr>
          <p:cNvGrpSpPr/>
          <p:nvPr/>
        </p:nvGrpSpPr>
        <p:grpSpPr>
          <a:xfrm>
            <a:off x="733425" y="2986405"/>
            <a:ext cx="2087245" cy="3347085"/>
            <a:chOff x="733425" y="2986405"/>
            <a:chExt cx="2087245" cy="334708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DC96B97C-499D-EB45-A95D-F7F51579364C}"/>
                </a:ext>
              </a:extLst>
            </p:cNvPr>
            <p:cNvSpPr/>
            <p:nvPr/>
          </p:nvSpPr>
          <p:spPr>
            <a:xfrm>
              <a:off x="869950" y="2986405"/>
              <a:ext cx="1814195" cy="3347085"/>
            </a:xfrm>
            <a:prstGeom prst="round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D340A3-9F02-3644-A59A-C007996D7979}"/>
                </a:ext>
              </a:extLst>
            </p:cNvPr>
            <p:cNvSpPr txBox="1"/>
            <p:nvPr/>
          </p:nvSpPr>
          <p:spPr>
            <a:xfrm>
              <a:off x="733425" y="3303115"/>
              <a:ext cx="208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어르신 복지</a:t>
              </a:r>
              <a:endParaRPr kumimoji="1" lang="en-US" altLang="ko-KR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B1502F-4BAD-D74D-BD4F-EBAFA3A53223}"/>
                </a:ext>
              </a:extLst>
            </p:cNvPr>
            <p:cNvSpPr txBox="1"/>
            <p:nvPr/>
          </p:nvSpPr>
          <p:spPr>
            <a:xfrm>
              <a:off x="928370" y="3951766"/>
              <a:ext cx="1632585" cy="16313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b="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어르신 일자리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b="1" dirty="0">
                <a:solidFill>
                  <a:schemeClr val="bg1"/>
                </a:solidFill>
                <a:latin typeface="Pretendard ExtraBold" charset="0"/>
                <a:ea typeface="Pretendard ExtraBold" charset="0"/>
                <a:cs typeface="Pretendard ExtraBol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생활 안정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독거 </a:t>
              </a:r>
              <a:r>
                <a:rPr lang="en-US" altLang="ko-KR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· </a:t>
              </a: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재가 어르신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여가 및 복지 지원</a:t>
              </a:r>
            </a:p>
            <a:p>
              <a:pPr marL="0" indent="0" algn="ctr" latinLnBrk="0">
                <a:buFontTx/>
                <a:buNone/>
              </a:pPr>
              <a:endParaRPr lang="ko-KR" altLang="en-US" sz="500" dirty="0">
                <a:solidFill>
                  <a:schemeClr val="bg1"/>
                </a:solidFill>
                <a:latin typeface="Pretendard" charset="0"/>
                <a:ea typeface="Pretendard" charset="0"/>
                <a:cs typeface="Pretendard" charset="0"/>
              </a:endParaRPr>
            </a:p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rPr>
                <a:t>치매관리 사업</a:t>
              </a:r>
            </a:p>
          </p:txBody>
        </p:sp>
        <p:cxnSp>
          <p:nvCxnSpPr>
            <p:cNvPr id="34" name="직선 연결선[R] 55">
              <a:extLst>
                <a:ext uri="{FF2B5EF4-FFF2-40B4-BE49-F238E27FC236}">
                  <a16:creationId xmlns:a16="http://schemas.microsoft.com/office/drawing/2014/main" id="{6E40A9E5-D5B4-D24C-B266-8751AF2C4DDB}"/>
                </a:ext>
              </a:extLst>
            </p:cNvPr>
            <p:cNvCxnSpPr>
              <a:cxnSpLocks/>
            </p:cNvCxnSpPr>
            <p:nvPr/>
          </p:nvCxnSpPr>
          <p:spPr>
            <a:xfrm>
              <a:off x="1409700" y="3778525"/>
              <a:ext cx="6692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BE6506-8A43-874B-A4A4-F358CB90CC04}"/>
                </a:ext>
              </a:extLst>
            </p:cNvPr>
            <p:cNvSpPr txBox="1"/>
            <p:nvPr/>
          </p:nvSpPr>
          <p:spPr>
            <a:xfrm>
              <a:off x="928370" y="5678644"/>
              <a:ext cx="163258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허브</a:t>
              </a:r>
            </a:p>
          </p:txBody>
        </p:sp>
      </p:grpSp>
      <p:sp>
        <p:nvSpPr>
          <p:cNvPr id="19" name="타원 18"/>
          <p:cNvSpPr>
            <a:spLocks/>
          </p:cNvSpPr>
          <p:nvPr/>
        </p:nvSpPr>
        <p:spPr>
          <a:xfrm>
            <a:off x="869950" y="5657053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7AA60-D9A0-D94D-A8A3-33A93D1E18D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85D9A-F0B6-E44C-AE83-E6E608B604FC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DCD710-EFD6-8B41-BA11-D0A7B8E5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3080068"/>
            <a:ext cx="6761460" cy="30850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0613B5-C4BF-D74D-BD8B-5E76244C19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6C0D966-DD05-CB44-82A6-3272980D3503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0846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목록 구현 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메인메뉴에서 커뮤니티 클릭시 커뮤니티 메인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글쓰기 클릭시 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글쓰기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번호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클릭시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페이지로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C6038EFE-30DE-4F43-808E-8EB175611A97}"/>
              </a:ext>
            </a:extLst>
          </p:cNvPr>
          <p:cNvSpPr/>
          <p:nvPr/>
        </p:nvSpPr>
        <p:spPr>
          <a:xfrm>
            <a:off x="5755005" y="250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86FAC6-4BF4-2342-B55E-D4C44524B8BB}"/>
              </a:ext>
            </a:extLst>
          </p:cNvPr>
          <p:cNvSpPr/>
          <p:nvPr/>
        </p:nvSpPr>
        <p:spPr>
          <a:xfrm>
            <a:off x="3448685" y="560324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7AC243-511A-7247-94D3-FA7E601060B4}"/>
              </a:ext>
            </a:extLst>
          </p:cNvPr>
          <p:cNvSpPr/>
          <p:nvPr/>
        </p:nvSpPr>
        <p:spPr>
          <a:xfrm>
            <a:off x="546099" y="3571557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32C988-1A59-0E47-B793-ACA786ECF05F}"/>
              </a:ext>
            </a:extLst>
          </p:cNvPr>
          <p:cNvSpPr/>
          <p:nvPr/>
        </p:nvSpPr>
        <p:spPr>
          <a:xfrm>
            <a:off x="2924810" y="52793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3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7E1F-DF9F-0B40-9EEC-A052EC7DA3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A1726-1902-714E-93B6-3E69DE409AB3}"/>
              </a:ext>
            </a:extLst>
          </p:cNvPr>
          <p:cNvSpPr/>
          <p:nvPr/>
        </p:nvSpPr>
        <p:spPr>
          <a:xfrm>
            <a:off x="742950" y="1494790"/>
            <a:ext cx="6775450" cy="536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A8CA28-D332-A542-B42D-77E120082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501140"/>
            <a:ext cx="6761460" cy="139192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79ED8FA-5526-4B44-82F3-4217489F92F9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57286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글쓰기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95077"/>
              </p:ext>
            </p:extLst>
          </p:nvPr>
        </p:nvGraphicFramePr>
        <p:xfrm>
          <a:off x="7683500" y="1494790"/>
          <a:ext cx="3891280" cy="517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페이지 - </a:t>
                      </a:r>
                      <a:r>
                        <a:rPr lang="ko-KR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글쓰기</a:t>
                      </a:r>
                      <a:endParaRPr lang="ko-KR" altLang="en-US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창 구형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8544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27817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502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1892A8-88C0-734A-ADE5-37981E61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485" y="2971449"/>
            <a:ext cx="5910248" cy="380815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3D0736E-866D-FF4F-9C8B-466FACCEB7A1}"/>
              </a:ext>
            </a:extLst>
          </p:cNvPr>
          <p:cNvSpPr/>
          <p:nvPr/>
        </p:nvSpPr>
        <p:spPr>
          <a:xfrm>
            <a:off x="36352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4A2D4C-24B8-C347-8DC4-BDC211641F2F}"/>
              </a:ext>
            </a:extLst>
          </p:cNvPr>
          <p:cNvSpPr/>
          <p:nvPr/>
        </p:nvSpPr>
        <p:spPr>
          <a:xfrm>
            <a:off x="742949" y="342900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48786D-329C-FF41-AF89-E3CCA943481D}"/>
              </a:ext>
            </a:extLst>
          </p:cNvPr>
          <p:cNvSpPr/>
          <p:nvPr/>
        </p:nvSpPr>
        <p:spPr>
          <a:xfrm>
            <a:off x="7429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31C5B7A-6F57-CF4E-8403-D1A4A0D66941}"/>
              </a:ext>
            </a:extLst>
          </p:cNvPr>
          <p:cNvSpPr/>
          <p:nvPr/>
        </p:nvSpPr>
        <p:spPr>
          <a:xfrm>
            <a:off x="4067009" y="601870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20177D5-7008-344C-B3D5-50E398A9BD4D}"/>
              </a:ext>
            </a:extLst>
          </p:cNvPr>
          <p:cNvSpPr/>
          <p:nvPr/>
        </p:nvSpPr>
        <p:spPr>
          <a:xfrm>
            <a:off x="3689349" y="37953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65F718-81FF-5143-9771-70B0A2512397}"/>
              </a:ext>
            </a:extLst>
          </p:cNvPr>
          <p:cNvSpPr/>
          <p:nvPr/>
        </p:nvSpPr>
        <p:spPr>
          <a:xfrm>
            <a:off x="742949" y="436689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15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5C9F9-F120-FE47-B182-4DF4A8CFB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84" y="2899589"/>
            <a:ext cx="6264354" cy="39520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9200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68394"/>
              </p:ext>
            </p:extLst>
          </p:nvPr>
        </p:nvGraphicFramePr>
        <p:xfrm>
          <a:off x="7683500" y="1494790"/>
          <a:ext cx="3891280" cy="496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게시물의 세부사항 구현</a:t>
                      </a:r>
                      <a:endParaRPr lang="en-US" altLang="ko-KR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번호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작성자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작성일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조회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)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내용창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840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댓글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목록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클릭 시 비밀번호 입력 후 수정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62305" y="333256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62305" y="41973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643444" y="577469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6478646" y="6042123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69239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4219446" y="4530482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D0784F-E318-0342-B465-5815AFB11597}"/>
              </a:ext>
            </a:extLst>
          </p:cNvPr>
          <p:cNvSpPr/>
          <p:nvPr/>
        </p:nvSpPr>
        <p:spPr>
          <a:xfrm>
            <a:off x="662305" y="3642358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356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C556D-34A9-8049-B7FD-5EE04EDDB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264" y="2904767"/>
            <a:ext cx="6210390" cy="395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49" y="1494790"/>
            <a:ext cx="676146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49" y="2886710"/>
            <a:ext cx="676146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67874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8</a:t>
                      </a:r>
                      <a:endParaRPr lang="ko-KR" altLang="en-US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51756"/>
              </p:ext>
            </p:extLst>
          </p:nvPr>
        </p:nvGraphicFramePr>
        <p:xfrm>
          <a:off x="7683500" y="1494790"/>
          <a:ext cx="3891280" cy="538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작성자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비밀번호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내용 수정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수정 버튼 클릭 시 해당 게시물 수정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9503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취소 버튼 클릭 시 커뮤니티 목록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1591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삭제 버튼 클릭 시 해당 게시물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89169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688033" y="3392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688033" y="377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3766195" y="376491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16E47F-0C40-D14E-9316-36D9668A5774}"/>
              </a:ext>
            </a:extLst>
          </p:cNvPr>
          <p:cNvSpPr/>
          <p:nvPr/>
        </p:nvSpPr>
        <p:spPr>
          <a:xfrm>
            <a:off x="688033" y="4278629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0F1FCB-EE57-6B49-8621-9B3D03DA93DD}"/>
              </a:ext>
            </a:extLst>
          </p:cNvPr>
          <p:cNvSpPr/>
          <p:nvPr/>
        </p:nvSpPr>
        <p:spPr>
          <a:xfrm>
            <a:off x="4372343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7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291DB0-E813-4744-A6AD-BBC4C1A12D0D}"/>
              </a:ext>
            </a:extLst>
          </p:cNvPr>
          <p:cNvSpPr/>
          <p:nvPr/>
        </p:nvSpPr>
        <p:spPr>
          <a:xfrm>
            <a:off x="3519190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E7A8D8-F87F-6348-83B3-5578701507B7}"/>
              </a:ext>
            </a:extLst>
          </p:cNvPr>
          <p:cNvSpPr/>
          <p:nvPr/>
        </p:nvSpPr>
        <p:spPr>
          <a:xfrm>
            <a:off x="3956695" y="612584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17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84250" y="1658620"/>
          <a:ext cx="10223500" cy="472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/>
                <a:gridCol w="1828800"/>
                <a:gridCol w="4483100"/>
                <a:gridCol w="2520950"/>
              </a:tblGrid>
              <a:tr h="73660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버전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작성일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변경 내용</a:t>
                      </a:r>
                      <a:endParaRPr lang="ko-KR" altLang="en-US" sz="2500" kern="1200" i="0" b="0">
                        <a:solidFill>
                          <a:srgbClr val="FFFFFF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1">
                          <a:solidFill>
                            <a:srgbClr val="FFFFFF"/>
                          </a:solidFill>
                          <a:latin typeface="Pretendard Black" charset="0"/>
                          <a:ea typeface="Pretendard Black" charset="0"/>
                          <a:cs typeface="Pretendard Black" charset="0"/>
                        </a:rPr>
                        <a:t>작성자</a:t>
                      </a:r>
                      <a:endParaRPr lang="ko-KR" altLang="en-US" sz="2500" kern="1200" i="0" b="1">
                        <a:solidFill>
                          <a:srgbClr val="FFFFFF"/>
                        </a:solidFill>
                        <a:latin typeface="Pretendard Black" charset="0"/>
                        <a:ea typeface="Pretendard Black" charset="0"/>
                        <a:cs typeface="Pretendard Black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0.1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11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.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27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로그인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 제공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(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서울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전남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),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이연지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0.2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2023.11.29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정책 제공페이지 상세정보 수정 및 서브 메뉴 변경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0.3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2023.12.01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메인 메뉴 변경, 메인페이지 수정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0.4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023.12.13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메인페이지,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소개페이지, 커뮤니티 수정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한수지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79692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950" y="517525"/>
            <a:ext cx="6809740" cy="800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770" y="917575"/>
            <a:ext cx="8461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solidFill>
              <a:srgbClr val="37C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742950" y="1296035"/>
            <a:ext cx="10833100" cy="53746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58" name="직선 연결선[R] 57"/>
          <p:cNvCxnSpPr>
            <a:cxnSpLocks/>
          </p:cNvCxnSpPr>
          <p:nvPr/>
        </p:nvCxnSpPr>
        <p:spPr>
          <a:xfrm>
            <a:off x="2287270" y="3124200"/>
            <a:ext cx="635" cy="2165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/>
          <p:cNvCxnSpPr>
            <a:cxnSpLocks/>
          </p:cNvCxnSpPr>
          <p:nvPr/>
        </p:nvCxnSpPr>
        <p:spPr>
          <a:xfrm flipH="1">
            <a:off x="4826000" y="3124200"/>
            <a:ext cx="2540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>
            <a:cxnSpLocks/>
          </p:cNvCxnSpPr>
          <p:nvPr/>
        </p:nvCxnSpPr>
        <p:spPr>
          <a:xfrm flipH="1">
            <a:off x="7375525" y="3124200"/>
            <a:ext cx="5080" cy="302577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cxnSpLocks/>
          </p:cNvCxnSpPr>
          <p:nvPr/>
        </p:nvCxnSpPr>
        <p:spPr>
          <a:xfrm flipH="1">
            <a:off x="9906000" y="3124200"/>
            <a:ext cx="1905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742950" y="47752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>
            <a:spLocks/>
          </p:cNvSpPr>
          <p:nvPr/>
        </p:nvSpPr>
        <p:spPr>
          <a:xfrm>
            <a:off x="4982845" y="1398270"/>
            <a:ext cx="2201545" cy="544195"/>
          </a:xfrm>
          <a:prstGeom prst="round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Pretendard Medium" charset="0"/>
                <a:ea typeface="Pretendard Medium" charset="0"/>
              </a:rPr>
              <a:t>메인 화면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29B83E-0863-9E4E-B1FA-A2934AFDF99C}"/>
              </a:ext>
            </a:extLst>
          </p:cNvPr>
          <p:cNvGrpSpPr/>
          <p:nvPr/>
        </p:nvGrpSpPr>
        <p:grpSpPr>
          <a:xfrm>
            <a:off x="1185545" y="2692400"/>
            <a:ext cx="2200910" cy="1037590"/>
            <a:chOff x="1185545" y="2692400"/>
            <a:chExt cx="2200910" cy="1037590"/>
          </a:xfrm>
        </p:grpSpPr>
        <p:sp>
          <p:nvSpPr>
            <p:cNvPr id="19" name="모서리가 둥근 직사각형 18"/>
            <p:cNvSpPr>
              <a:spLocks/>
            </p:cNvSpPr>
            <p:nvPr/>
          </p:nvSpPr>
          <p:spPr>
            <a:xfrm>
              <a:off x="118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란</a:t>
              </a: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?</a:t>
              </a:r>
              <a:endParaRPr lang="ko-KR" altLang="en-US">
                <a:solidFill>
                  <a:schemeClr val="bg1"/>
                </a:solidFill>
                <a:latin typeface="Pretendard Medium" charset="0"/>
                <a:ea typeface="Pretendard Medium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118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 소개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692400"/>
            <a:ext cx="2200910" cy="2169795"/>
            <a:chOff x="3725545" y="2692400"/>
            <a:chExt cx="2200910" cy="2169795"/>
          </a:xfrm>
        </p:grpSpPr>
        <p:sp>
          <p:nvSpPr>
            <p:cNvPr id="22" name="모서리가 둥근 직사각형 21"/>
            <p:cNvSpPr>
              <a:spLocks/>
            </p:cNvSpPr>
            <p:nvPr/>
          </p:nvSpPr>
          <p:spPr>
            <a:xfrm>
              <a:off x="372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건강 분석 · 예측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372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질병 분석</a:t>
              </a:r>
            </a:p>
          </p:txBody>
        </p:sp>
        <p:sp>
          <p:nvSpPr>
            <p:cNvPr id="35" name="모서리가 둥근 직사각형 34"/>
            <p:cNvSpPr>
              <a:spLocks/>
            </p:cNvSpPr>
            <p:nvPr/>
          </p:nvSpPr>
          <p:spPr>
            <a:xfrm>
              <a:off x="372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환경 요인 분석</a:t>
              </a:r>
            </a:p>
          </p:txBody>
        </p:sp>
        <p:sp>
          <p:nvSpPr>
            <p:cNvPr id="38" name="모서리가 둥근 직사각형 37"/>
            <p:cNvSpPr>
              <a:spLocks/>
            </p:cNvSpPr>
            <p:nvPr/>
          </p:nvSpPr>
          <p:spPr>
            <a:xfrm>
              <a:off x="372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기대 수명 예측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F05CA-EF31-1F4A-B124-17296D3AF6E8}"/>
              </a:ext>
            </a:extLst>
          </p:cNvPr>
          <p:cNvGrpSpPr/>
          <p:nvPr/>
        </p:nvGrpSpPr>
        <p:grpSpPr>
          <a:xfrm>
            <a:off x="8805545" y="2692400"/>
            <a:ext cx="2200910" cy="2169795"/>
            <a:chOff x="8805545" y="2692400"/>
            <a:chExt cx="2200910" cy="216979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8805545" y="2692400"/>
              <a:ext cx="2201545" cy="456565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커뮤니티</a:t>
              </a:r>
            </a:p>
          </p:txBody>
        </p:sp>
        <p:sp>
          <p:nvSpPr>
            <p:cNvPr id="32" name="모서리가 둥근 직사각형 31"/>
            <p:cNvSpPr>
              <a:spLocks/>
            </p:cNvSpPr>
            <p:nvPr/>
          </p:nvSpPr>
          <p:spPr>
            <a:xfrm>
              <a:off x="880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전체 글 목록</a:t>
              </a:r>
            </a:p>
          </p:txBody>
        </p:sp>
        <p:sp>
          <p:nvSpPr>
            <p:cNvPr id="37" name="모서리가 둥근 직사각형 36"/>
            <p:cNvSpPr>
              <a:spLocks/>
            </p:cNvSpPr>
            <p:nvPr/>
          </p:nvSpPr>
          <p:spPr>
            <a:xfrm>
              <a:off x="8805545" y="384048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내용 확인</a:t>
              </a:r>
            </a:p>
          </p:txBody>
        </p:sp>
        <p:sp>
          <p:nvSpPr>
            <p:cNvPr id="40" name="모서리가 둥근 직사각형 39"/>
            <p:cNvSpPr>
              <a:spLocks/>
            </p:cNvSpPr>
            <p:nvPr/>
          </p:nvSpPr>
          <p:spPr>
            <a:xfrm>
              <a:off x="8805545" y="4406265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작성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65545" y="2692400"/>
            <a:ext cx="2202180" cy="3851910"/>
            <a:chOff x="6265545" y="2692400"/>
            <a:chExt cx="2202180" cy="3851910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6265545" y="2692400"/>
              <a:ext cx="2202180" cy="457200"/>
            </a:xfrm>
            <a:prstGeom prst="roundRect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어르신 복지</a:t>
              </a:r>
            </a:p>
          </p:txBody>
        </p:sp>
        <p:sp>
          <p:nvSpPr>
            <p:cNvPr id="30" name="모서리가 둥근 직사각형 29"/>
            <p:cNvSpPr>
              <a:spLocks/>
            </p:cNvSpPr>
            <p:nvPr/>
          </p:nvSpPr>
          <p:spPr>
            <a:xfrm>
              <a:off x="626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어르신 일자리</a:t>
              </a:r>
            </a:p>
          </p:txBody>
        </p:sp>
        <p:sp>
          <p:nvSpPr>
            <p:cNvPr id="36" name="모서리가 둥근 직사각형 35"/>
            <p:cNvSpPr>
              <a:spLocks/>
            </p:cNvSpPr>
            <p:nvPr/>
          </p:nvSpPr>
          <p:spPr>
            <a:xfrm>
              <a:off x="626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생활 안정 지원</a:t>
              </a:r>
            </a:p>
          </p:txBody>
        </p:sp>
        <p:sp>
          <p:nvSpPr>
            <p:cNvPr id="39" name="모서리가 둥근 직사각형 38"/>
            <p:cNvSpPr>
              <a:spLocks/>
            </p:cNvSpPr>
            <p:nvPr/>
          </p:nvSpPr>
          <p:spPr>
            <a:xfrm>
              <a:off x="626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독거 · 재가 어르신</a:t>
              </a:r>
            </a:p>
          </p:txBody>
        </p:sp>
        <p:sp>
          <p:nvSpPr>
            <p:cNvPr id="44" name="모서리가 둥근 직사각형 43"/>
            <p:cNvSpPr>
              <a:spLocks/>
            </p:cNvSpPr>
            <p:nvPr/>
          </p:nvSpPr>
          <p:spPr>
            <a:xfrm>
              <a:off x="6265545" y="497268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여가 및 복지 지원</a:t>
              </a:r>
            </a:p>
          </p:txBody>
        </p:sp>
        <p:sp>
          <p:nvSpPr>
            <p:cNvPr id="47" name="모서리가 둥근 직사각형 46"/>
            <p:cNvSpPr>
              <a:spLocks/>
            </p:cNvSpPr>
            <p:nvPr/>
          </p:nvSpPr>
          <p:spPr>
            <a:xfrm>
              <a:off x="6265545" y="608711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SNS 허브</a:t>
              </a:r>
            </a:p>
          </p:txBody>
        </p:sp>
      </p:grpSp>
      <p:cxnSp>
        <p:nvCxnSpPr>
          <p:cNvPr id="11" name="직선 연결선[R] 10"/>
          <p:cNvCxnSpPr>
            <a:cxnSpLocks/>
          </p:cNvCxnSpPr>
          <p:nvPr/>
        </p:nvCxnSpPr>
        <p:spPr>
          <a:xfrm>
            <a:off x="6059805" y="1935480"/>
            <a:ext cx="635" cy="42100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cxnSpLocks/>
          </p:cNvCxnSpPr>
          <p:nvPr/>
        </p:nvCxnSpPr>
        <p:spPr>
          <a:xfrm>
            <a:off x="228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>
            <a:cxnSpLocks/>
          </p:cNvCxnSpPr>
          <p:nvPr/>
        </p:nvCxnSpPr>
        <p:spPr>
          <a:xfrm flipH="1">
            <a:off x="2286000" y="2355850"/>
            <a:ext cx="7620635" cy="6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>
            <a:cxnSpLocks/>
          </p:cNvCxnSpPr>
          <p:nvPr/>
        </p:nvCxnSpPr>
        <p:spPr>
          <a:xfrm>
            <a:off x="482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cxnSpLocks/>
          </p:cNvCxnSpPr>
          <p:nvPr/>
        </p:nvCxnSpPr>
        <p:spPr>
          <a:xfrm>
            <a:off x="73799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>
            <a:cxnSpLocks/>
          </p:cNvCxnSpPr>
          <p:nvPr/>
        </p:nvCxnSpPr>
        <p:spPr>
          <a:xfrm>
            <a:off x="990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도형 2"/>
          <p:cNvSpPr>
            <a:spLocks/>
          </p:cNvSpPr>
          <p:nvPr/>
        </p:nvSpPr>
        <p:spPr>
          <a:xfrm>
            <a:off x="6263005" y="5537835"/>
            <a:ext cx="2201545" cy="456565"/>
          </a:xfrm>
          <a:prstGeom prst="round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Pretendard Medium" charset="0"/>
                <a:ea typeface="Pretendard Medium" charset="0"/>
              </a:rPr>
              <a:t>치매 관리 사업</a:t>
            </a: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37D33-B76D-314E-B8AA-8F2435846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5114926"/>
          </a:xfrm>
          <a:prstGeom prst="rect">
            <a:avLst/>
          </a:prstGeom>
        </p:spPr>
      </p:pic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3500" y="1494790"/>
          <a:ext cx="3891280" cy="425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메뉴 클릭 시 해당 페이지로 이동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* 메인메뉴 클릭시 폰트 색상 변경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홈페이지 내 내용 검색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프로젝트의 메인 사진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버튼 클릭시 정책 제공 페이지로 바로 가기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908050" y="24720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042785" y="17354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369695" y="370713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>
            <a:off x="742950" y="6243320"/>
            <a:ext cx="6762750" cy="501650"/>
            <a:chOff x="742950" y="6243320"/>
            <a:chExt cx="6762750" cy="501650"/>
          </a:xfrm>
        </p:grpSpPr>
        <p:sp>
          <p:nvSpPr>
            <p:cNvPr id="5" name="Rect 0"/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>
            <a:off x="3512820" y="6303645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7" name="도형 1"/>
          <p:cNvSpPr>
            <a:spLocks/>
          </p:cNvSpPr>
          <p:nvPr/>
        </p:nvSpPr>
        <p:spPr>
          <a:xfrm>
            <a:off x="960755" y="525780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119F02-71D4-5D47-B441-3F6ACF00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77" y="1494789"/>
            <a:ext cx="6328845" cy="5331600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38506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1-1페이지에서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4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대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질병률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현황을 공개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3B59AF-8A86-A045-AE46-BC23ADBF0750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3" name="Rect 0"/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/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/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/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/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0" name="Rect 0"/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31" name="도형 3"/>
          <p:cNvSpPr>
            <a:spLocks/>
          </p:cNvSpPr>
          <p:nvPr/>
        </p:nvSpPr>
        <p:spPr>
          <a:xfrm>
            <a:off x="2482181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2" name="도형 3">
            <a:extLst>
              <a:ext uri="{FF2B5EF4-FFF2-40B4-BE49-F238E27FC236}">
                <a16:creationId xmlns:a16="http://schemas.microsoft.com/office/drawing/2014/main" id="{628C4B3A-FD27-9048-B9C2-769045CB83CC}"/>
              </a:ext>
            </a:extLst>
          </p:cNvPr>
          <p:cNvSpPr>
            <a:spLocks/>
          </p:cNvSpPr>
          <p:nvPr/>
        </p:nvSpPr>
        <p:spPr>
          <a:xfrm>
            <a:off x="3783542" y="295338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322695" cy="52838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508EE6-93E9-324E-B899-48B761C39D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328845" cy="5283835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951"/>
              </p:ext>
            </p:extLst>
          </p:nvPr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1-2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지역 버튼을 클릭하면 환경 정보를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도형 4"/>
          <p:cNvSpPr>
            <a:spLocks/>
          </p:cNvSpPr>
          <p:nvPr/>
        </p:nvSpPr>
        <p:spPr>
          <a:xfrm>
            <a:off x="2486767" y="287234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CB6B0316-5B68-8D40-846A-4CE071355F93}"/>
              </a:ext>
            </a:extLst>
          </p:cNvPr>
          <p:cNvSpPr>
            <a:spLocks/>
          </p:cNvSpPr>
          <p:nvPr/>
        </p:nvSpPr>
        <p:spPr>
          <a:xfrm>
            <a:off x="3736017" y="288522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DA6B1F-FEDB-A741-ACDA-462BA5EF343A}"/>
              </a:ext>
            </a:extLst>
          </p:cNvPr>
          <p:cNvGrpSpPr/>
          <p:nvPr/>
        </p:nvGrpSpPr>
        <p:grpSpPr>
          <a:xfrm>
            <a:off x="742950" y="6405435"/>
            <a:ext cx="6322695" cy="468458"/>
            <a:chOff x="742950" y="6276512"/>
            <a:chExt cx="6322695" cy="468458"/>
          </a:xfrm>
        </p:grpSpPr>
        <p:grpSp>
          <p:nvGrpSpPr>
            <p:cNvPr id="25" name="Group 5">
              <a:extLst>
                <a:ext uri="{FF2B5EF4-FFF2-40B4-BE49-F238E27FC236}">
                  <a16:creationId xmlns:a16="http://schemas.microsoft.com/office/drawing/2014/main" id="{A0D992C0-B7FE-FA4D-A032-A040EE1615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2950" y="6276512"/>
              <a:ext cx="6322695" cy="468458"/>
              <a:chOff x="742950" y="6243955"/>
              <a:chExt cx="6762115" cy="501015"/>
            </a:xfrm>
          </p:grpSpPr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64ACFE7F-47D4-344B-85D6-A95726383B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29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C8D8AA44-9187-BD44-82C7-001D3BCD18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1323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A1A2094A-6D79-E24A-8928-0459BFED9C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7716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57B8DC25-A9CE-E74D-BA3D-9679BA58A1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4744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1AB58E18-C4AA-C847-AE25-510FA5C323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1137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BCB4DB07-2038-254B-9710-5AB93F2018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7022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EDA271B3-D8AD-9B4E-AC3C-D353BA43B6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34150" y="6243955"/>
                <a:ext cx="970915" cy="501015"/>
              </a:xfrm>
              <a:prstGeom prst="doubleWave">
                <a:avLst/>
              </a:prstGeom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EA0A3D4B-2F80-4040-B5CD-2D61C8C9E7CE}"/>
                </a:ext>
              </a:extLst>
            </p:cNvPr>
            <p:cNvSpPr txBox="1">
              <a:spLocks/>
            </p:cNvSpPr>
            <p:nvPr/>
          </p:nvSpPr>
          <p:spPr>
            <a:xfrm>
              <a:off x="3287395" y="6306820"/>
              <a:ext cx="1233805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18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18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18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>
            <a:extLst>
              <a:ext uri="{FF2B5EF4-FFF2-40B4-BE49-F238E27FC236}">
                <a16:creationId xmlns:a16="http://schemas.microsoft.com/office/drawing/2014/main" id="{EF52FFEB-1522-8849-9862-CBA07A03181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C638E95-F884-4D43-A343-78FAB97ED405}"/>
              </a:ext>
            </a:extLst>
          </p:cNvPr>
          <p:cNvSpPr>
            <a:spLocks/>
          </p:cNvSpPr>
          <p:nvPr/>
        </p:nvSpPr>
        <p:spPr>
          <a:xfrm>
            <a:off x="742950" y="1494790"/>
            <a:ext cx="6322695" cy="49106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37D293-56B3-044E-B125-E6AD258A2B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7"/>
          <a:stretch/>
        </p:blipFill>
        <p:spPr>
          <a:xfrm>
            <a:off x="742950" y="1494790"/>
            <a:ext cx="6328845" cy="4910645"/>
          </a:xfrm>
          <a:prstGeom prst="rect">
            <a:avLst/>
          </a:prstGeom>
        </p:spPr>
      </p:pic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55ABABA-DA7F-3641-B38F-8D7B92C21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46698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072A4D-8536-3E43-9D67-01D4B75C3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18740"/>
              </p:ext>
            </p:extLst>
          </p:nvPr>
        </p:nvGraphicFramePr>
        <p:xfrm>
          <a:off x="7683500" y="1494790"/>
          <a:ext cx="3891280" cy="358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3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페이지에서 스크롤 내릴 시</a:t>
                      </a:r>
                      <a:r>
                        <a:rPr lang="ko-Kore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정책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정보 제공</a:t>
                      </a:r>
                      <a:r>
                        <a:rPr lang="ko-KR" altLang="ko-Kore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이미지를 클릭하면 해당 페이지로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“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22223"/>
                  </a:ext>
                </a:extLst>
              </a:tr>
            </a:tbl>
          </a:graphicData>
        </a:graphic>
      </p:graphicFrame>
      <p:sp>
        <p:nvSpPr>
          <p:cNvPr id="9" name="도형 4">
            <a:extLst>
              <a:ext uri="{FF2B5EF4-FFF2-40B4-BE49-F238E27FC236}">
                <a16:creationId xmlns:a16="http://schemas.microsoft.com/office/drawing/2014/main" id="{FCCD7FCD-4766-E247-B4B1-DAC2460DE5E1}"/>
              </a:ext>
            </a:extLst>
          </p:cNvPr>
          <p:cNvSpPr>
            <a:spLocks/>
          </p:cNvSpPr>
          <p:nvPr/>
        </p:nvSpPr>
        <p:spPr>
          <a:xfrm>
            <a:off x="941302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0" name="도형 4">
            <a:extLst>
              <a:ext uri="{FF2B5EF4-FFF2-40B4-BE49-F238E27FC236}">
                <a16:creationId xmlns:a16="http://schemas.microsoft.com/office/drawing/2014/main" id="{50D93D64-B1FA-1640-8824-FF7A53EB6353}"/>
              </a:ext>
            </a:extLst>
          </p:cNvPr>
          <p:cNvSpPr>
            <a:spLocks/>
          </p:cNvSpPr>
          <p:nvPr/>
        </p:nvSpPr>
        <p:spPr>
          <a:xfrm>
            <a:off x="2950406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21" name="도형 4">
            <a:extLst>
              <a:ext uri="{FF2B5EF4-FFF2-40B4-BE49-F238E27FC236}">
                <a16:creationId xmlns:a16="http://schemas.microsoft.com/office/drawing/2014/main" id="{5095ECF6-607E-6C4D-A5BA-BB6F25847AD9}"/>
              </a:ext>
            </a:extLst>
          </p:cNvPr>
          <p:cNvSpPr>
            <a:spLocks/>
          </p:cNvSpPr>
          <p:nvPr/>
        </p:nvSpPr>
        <p:spPr>
          <a:xfrm>
            <a:off x="5075420" y="3095777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5012370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501332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2-1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47646"/>
              </p:ext>
            </p:extLst>
          </p:nvPr>
        </p:nvGraphicFramePr>
        <p:xfrm>
          <a:off x="7683500" y="1494790"/>
          <a:ext cx="3891280" cy="238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란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?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메뉴 클릭 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간단 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874067" y="2477212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958361" y="337820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6310555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6370880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4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289389-6C5E-1F48-B6D3-E4BCD6E82EAE}"/>
              </a:ext>
            </a:extLst>
          </p:cNvPr>
          <p:cNvSpPr/>
          <p:nvPr/>
        </p:nvSpPr>
        <p:spPr>
          <a:xfrm>
            <a:off x="742106" y="2877671"/>
            <a:ext cx="6762844" cy="3059392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5911A-69F7-674F-A5C0-1B036012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56" y="1494790"/>
            <a:ext cx="6762094" cy="1382881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7BA0E2D9-6361-C747-AC7E-AD8C8ABF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62711"/>
              </p:ext>
            </p:extLst>
          </p:nvPr>
        </p:nvGraphicFramePr>
        <p:xfrm>
          <a:off x="742856" y="350840"/>
          <a:ext cx="10831740" cy="93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144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543420268"/>
                    </a:ext>
                  </a:extLst>
                </a:gridCol>
                <a:gridCol w="2341696">
                  <a:extLst>
                    <a:ext uri="{9D8B030D-6E8A-4147-A177-3AD203B41FA5}">
                      <a16:colId xmlns:a16="http://schemas.microsoft.com/office/drawing/2014/main" val="1895664162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프로젝트</a:t>
                      </a:r>
                      <a:r>
                        <a:rPr lang="ko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명</a:t>
                      </a:r>
                      <a:endParaRPr lang="ko-Kore-KR" altLang="en-US" b="0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생활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환경에 따른 노인 건강 분석 및 정책 제공 서비스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페이지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2-2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DLT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란</a:t>
                      </a:r>
                      <a:r>
                        <a:rPr lang="en-US" altLang="ko-KR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? </a:t>
                      </a:r>
                      <a:r>
                        <a:rPr lang="ko-KR" altLang="en-US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메뉴를 누른 후 구현 화면</a:t>
                      </a:r>
                      <a:endParaRPr lang="ko-Kore-KR" altLang="en-US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01467"/>
              </p:ext>
            </p:extLst>
          </p:nvPr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로고 배치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건강 비교 서비스 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77713"/>
                  </a:ext>
                </a:extLst>
              </a:tr>
            </a:tbl>
          </a:graphicData>
        </a:graphic>
      </p:graphicFrame>
      <p:sp>
        <p:nvSpPr>
          <p:cNvPr id="17" name="도형 4">
            <a:extLst>
              <a:ext uri="{FF2B5EF4-FFF2-40B4-BE49-F238E27FC236}">
                <a16:creationId xmlns:a16="http://schemas.microsoft.com/office/drawing/2014/main" id="{69870EF8-EC61-4348-881E-F527AE7560CF}"/>
              </a:ext>
            </a:extLst>
          </p:cNvPr>
          <p:cNvSpPr>
            <a:spLocks/>
          </p:cNvSpPr>
          <p:nvPr/>
        </p:nvSpPr>
        <p:spPr>
          <a:xfrm>
            <a:off x="940584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9" name="도형 4">
            <a:extLst>
              <a:ext uri="{FF2B5EF4-FFF2-40B4-BE49-F238E27FC236}">
                <a16:creationId xmlns:a16="http://schemas.microsoft.com/office/drawing/2014/main" id="{F23F49EA-49DF-0045-B66B-D7D5F62E4A81}"/>
              </a:ext>
            </a:extLst>
          </p:cNvPr>
          <p:cNvSpPr>
            <a:spLocks/>
          </p:cNvSpPr>
          <p:nvPr/>
        </p:nvSpPr>
        <p:spPr>
          <a:xfrm>
            <a:off x="2585907" y="1559936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A4E91DFC-B3CC-7946-8439-794E3F252380}"/>
              </a:ext>
            </a:extLst>
          </p:cNvPr>
          <p:cNvGrpSpPr>
            <a:grpSpLocks/>
          </p:cNvGrpSpPr>
          <p:nvPr/>
        </p:nvGrpSpPr>
        <p:grpSpPr>
          <a:xfrm>
            <a:off x="742950" y="5686238"/>
            <a:ext cx="6762750" cy="501650"/>
            <a:chOff x="742950" y="6243320"/>
            <a:chExt cx="6762750" cy="501650"/>
          </a:xfrm>
        </p:grpSpPr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EF3795D-6574-2841-AA0F-7D37DB07CCAB}"/>
                </a:ext>
              </a:extLst>
            </p:cNvPr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E106D80-E92B-3641-9FA5-1DD08818EC6F}"/>
                </a:ext>
              </a:extLst>
            </p:cNvPr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449BACC3-DDDF-6F40-8B0A-9C696C0B3154}"/>
                </a:ext>
              </a:extLst>
            </p:cNvPr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3EE17756-8DCE-5040-B1C5-EF08B4C2DD26}"/>
                </a:ext>
              </a:extLst>
            </p:cNvPr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DBA64E01-0679-0D48-A41E-CD2B24E410AA}"/>
                </a:ext>
              </a:extLst>
            </p:cNvPr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9907E3CA-3F49-F349-9504-CEC1FD09924C}"/>
                </a:ext>
              </a:extLst>
            </p:cNvPr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A701B23-A8E4-E74A-A871-C1590E8B3F26}"/>
                </a:ext>
              </a:extLst>
            </p:cNvPr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9" name="Rect 0">
            <a:extLst>
              <a:ext uri="{FF2B5EF4-FFF2-40B4-BE49-F238E27FC236}">
                <a16:creationId xmlns:a16="http://schemas.microsoft.com/office/drawing/2014/main" id="{E46D39F1-813D-014C-A5C6-E8D5608B6BA4}"/>
              </a:ext>
            </a:extLst>
          </p:cNvPr>
          <p:cNvSpPr txBox="1">
            <a:spLocks/>
          </p:cNvSpPr>
          <p:nvPr/>
        </p:nvSpPr>
        <p:spPr>
          <a:xfrm>
            <a:off x="3512820" y="5746563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18" name="도형 4">
            <a:extLst>
              <a:ext uri="{FF2B5EF4-FFF2-40B4-BE49-F238E27FC236}">
                <a16:creationId xmlns:a16="http://schemas.microsoft.com/office/drawing/2014/main" id="{0B00826B-479A-0346-BF29-5A1EB2AB8307}"/>
              </a:ext>
            </a:extLst>
          </p:cNvPr>
          <p:cNvSpPr>
            <a:spLocks/>
          </p:cNvSpPr>
          <p:nvPr/>
        </p:nvSpPr>
        <p:spPr>
          <a:xfrm>
            <a:off x="1621369" y="4057810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E83815-079E-9646-8002-B5426ED909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441" y="3494722"/>
            <a:ext cx="2448560" cy="1574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43D00-CAD7-9D40-B791-6FC9C8F8F3EE}"/>
              </a:ext>
            </a:extLst>
          </p:cNvPr>
          <p:cNvSpPr txBox="1"/>
          <p:nvPr/>
        </p:nvSpPr>
        <p:spPr>
          <a:xfrm>
            <a:off x="2016116" y="3878643"/>
            <a:ext cx="15151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서울과 전남 지역의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노인 건강 비교</a:t>
            </a:r>
            <a:endParaRPr kumimoji="1" lang="en-US" altLang="ko-KR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설명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628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425</Paragraphs>
  <Words>1116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한수지</dc:creator>
  <cp:lastModifiedBy>HAYDEN PARK</cp:lastModifiedBy>
  <dc:title>PowerPoint 프레젠테이션</dc:title>
  <cp:version>9.104.202.51765</cp:version>
  <dcterms:modified xsi:type="dcterms:W3CDTF">2023-12-13T05:33:51Z</dcterms:modified>
</cp:coreProperties>
</file>